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3" r:id="rId2"/>
    <p:sldId id="277" r:id="rId3"/>
    <p:sldId id="264" r:id="rId4"/>
    <p:sldId id="273" r:id="rId5"/>
    <p:sldId id="274" r:id="rId6"/>
    <p:sldId id="324" r:id="rId7"/>
    <p:sldId id="271" r:id="rId8"/>
    <p:sldId id="275" r:id="rId9"/>
    <p:sldId id="276" r:id="rId10"/>
    <p:sldId id="323" r:id="rId11"/>
    <p:sldId id="279" r:id="rId12"/>
    <p:sldId id="320" r:id="rId13"/>
    <p:sldId id="321" r:id="rId14"/>
    <p:sldId id="325" r:id="rId15"/>
    <p:sldId id="327" r:id="rId16"/>
    <p:sldId id="322" r:id="rId17"/>
    <p:sldId id="305" r:id="rId18"/>
    <p:sldId id="316" r:id="rId19"/>
    <p:sldId id="317" r:id="rId20"/>
    <p:sldId id="318" r:id="rId21"/>
    <p:sldId id="31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74" y="43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4DB4D-FF22-4E5B-AF21-D2DB554E5F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05F4-8DF6-49D4-B409-99F4CCA28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ompchem-cybertraining.github.io/Libra_Summer_School_20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ubccr.freshdesk.com/support/home" TargetMode="External"/><Relationship Id="rId4" Type="http://schemas.openxmlformats.org/officeDocument/2006/relationships/hyperlink" Target="https://join.slack.com/t/quantumdynamicshub/shared_invite/zt-mjbhjssx-GGhsbYHxeBMvhmumK_j7L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chem-cybertraining.github.io/Cyber_Training_Workshop_2022/" TargetMode="External"/><Relationship Id="rId3" Type="http://schemas.openxmlformats.org/officeDocument/2006/relationships/hyperlink" Target="https://compchem-cybertraining.github.io/Libra_Winter_School_2022/" TargetMode="External"/><Relationship Id="rId7" Type="http://schemas.openxmlformats.org/officeDocument/2006/relationships/hyperlink" Target="https://github.com/compchem-cybertraining/Cyber_Training_Workshop2023_course_projects" TargetMode="External"/><Relationship Id="rId12" Type="http://schemas.openxmlformats.org/officeDocument/2006/relationships/hyperlink" Target="https://github.com/compchem-cybertraini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pchem-cybertraining.github.io/Cyber_Training_Workshop_2023/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github.com/compchem-cybertraining/Tutorials_Libra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1.jpeg"/><Relationship Id="rId9" Type="http://schemas.openxmlformats.org/officeDocument/2006/relationships/hyperlink" Target="https://compchem-cybertraining.github.io/Cyber_Training_Workshop_2021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chem-cybertraining.github.io/Libra_Summer_School_2024/schedule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ffalo.edu/home/visiting-ub/map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.jpeg"/><Relationship Id="rId2" Type="http://schemas.openxmlformats.org/officeDocument/2006/relationships/hyperlink" Target="https://ondemand.ccr.buffalo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docs.ccr.buffalo.edu/en/latest/portals/idm/" TargetMode="External"/><Relationship Id="rId4" Type="http://schemas.openxmlformats.org/officeDocument/2006/relationships/hyperlink" Target="https://compchem-cybertraining.github.io/Libra_Summer_School_2024/setup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kimovlab.github.io/soft_and_tuts/3.4-libra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akimovlab.github.io/soft_and_tuts/3.4-libra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Quantum-Dynamics-Hub/libra-c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gi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github.com/amber-jain-group-iitb/heom_amb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942253"/>
            <a:ext cx="10963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Libra </a:t>
            </a:r>
            <a:r>
              <a:rPr lang="pt-BR" sz="4000" i="1" dirty="0"/>
              <a:t>Summer School and Workshop 2024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2903" y="3526448"/>
            <a:ext cx="11689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Sophya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Garashchuk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Mohammad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Shakiba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Daeho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Han,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Qingxin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Zhang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July 8, 2024</a:t>
            </a:r>
          </a:p>
        </p:txBody>
      </p:sp>
    </p:spTree>
    <p:extLst>
      <p:ext uri="{BB962C8B-B14F-4D97-AF65-F5344CB8AC3E}">
        <p14:creationId xmlns:p14="http://schemas.microsoft.com/office/powerpoint/2010/main" val="26881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6225" y="2721114"/>
            <a:ext cx="115919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Summer School/Workshop 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C00000"/>
                </a:solidFill>
              </a:rPr>
              <a:t>Logistics &amp; Agenda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06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28725" y="2721114"/>
            <a:ext cx="98583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/>
              <a:t>Getting to Know Each Other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84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7920" y="5035552"/>
            <a:ext cx="7061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Name, position, affiliation, research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Research interests and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Anything else you would like to share with 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6662" y="4269233"/>
            <a:ext cx="6271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Please Introduce Yourself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7399" y="78634"/>
            <a:ext cx="77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Instructors and Co-Instructors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3761" y="2802379"/>
            <a:ext cx="32174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Mohammad </a:t>
            </a:r>
            <a:r>
              <a:rPr lang="en-US" sz="2400" dirty="0" err="1"/>
              <a:t>Shakiba</a:t>
            </a:r>
            <a:endParaRPr lang="en-US" sz="2400" dirty="0"/>
          </a:p>
          <a:p>
            <a:pPr algn="ctr"/>
            <a:r>
              <a:rPr lang="en-US" sz="2400" dirty="0"/>
              <a:t>Atomistic NBRA-NA-MD,</a:t>
            </a:r>
          </a:p>
          <a:p>
            <a:pPr algn="ctr"/>
            <a:r>
              <a:rPr lang="en-US" sz="2400" dirty="0"/>
              <a:t>ML, CP2K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8" y="970334"/>
            <a:ext cx="992883" cy="1774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9876" y="2878490"/>
            <a:ext cx="2368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Alexey Akimov</a:t>
            </a:r>
          </a:p>
          <a:p>
            <a:pPr algn="ctr"/>
            <a:r>
              <a:rPr lang="en-US" sz="2400" dirty="0"/>
              <a:t>TSH, SOFT, HEOM</a:t>
            </a:r>
          </a:p>
        </p:txBody>
      </p:sp>
      <p:pic>
        <p:nvPicPr>
          <p:cNvPr id="13" name="Picture 12" descr="A person wearing glasses and a scarf&#10;&#10;Description automatically generated">
            <a:extLst>
              <a:ext uri="{FF2B5EF4-FFF2-40B4-BE49-F238E27FC236}">
                <a16:creationId xmlns:a16="http://schemas.microsoft.com/office/drawing/2014/main" id="{BBF353EE-67D7-35A0-5545-E0D75263D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30" y="992703"/>
            <a:ext cx="1572832" cy="1850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FBA859-3D65-87BF-8E50-9E329D7B21BB}"/>
              </a:ext>
            </a:extLst>
          </p:cNvPr>
          <p:cNvSpPr txBox="1"/>
          <p:nvPr/>
        </p:nvSpPr>
        <p:spPr>
          <a:xfrm>
            <a:off x="3997877" y="2953850"/>
            <a:ext cx="2622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Sophya</a:t>
            </a:r>
            <a:r>
              <a:rPr lang="en-US" sz="2400" dirty="0"/>
              <a:t> </a:t>
            </a:r>
            <a:r>
              <a:rPr lang="en-US" sz="2400" dirty="0" err="1"/>
              <a:t>Garashchuk</a:t>
            </a:r>
            <a:endParaRPr lang="en-US" sz="2400" dirty="0"/>
          </a:p>
          <a:p>
            <a:pPr algn="ctr"/>
            <a:r>
              <a:rPr lang="en-US" sz="2400" dirty="0"/>
              <a:t>QTAG</a:t>
            </a:r>
          </a:p>
        </p:txBody>
      </p:sp>
      <p:pic>
        <p:nvPicPr>
          <p:cNvPr id="16" name="Picture 15" descr="A person in a black shirt&#10;&#10;Description automatically generated">
            <a:extLst>
              <a:ext uri="{FF2B5EF4-FFF2-40B4-BE49-F238E27FC236}">
                <a16:creationId xmlns:a16="http://schemas.microsoft.com/office/drawing/2014/main" id="{9EC59FE1-3641-220B-7B28-B182460C33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38" y="916311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32F259-6EC1-57F9-9355-6DBB7B6E1C3E}"/>
              </a:ext>
            </a:extLst>
          </p:cNvPr>
          <p:cNvSpPr txBox="1"/>
          <p:nvPr/>
        </p:nvSpPr>
        <p:spPr>
          <a:xfrm>
            <a:off x="9928008" y="2843093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Daeho</a:t>
            </a:r>
            <a:r>
              <a:rPr lang="en-US" sz="2400" dirty="0"/>
              <a:t> Han</a:t>
            </a:r>
          </a:p>
          <a:p>
            <a:pPr algn="ctr"/>
            <a:r>
              <a:rPr lang="en-US" sz="2400" dirty="0"/>
              <a:t>XF</a:t>
            </a:r>
          </a:p>
        </p:txBody>
      </p:sp>
      <p:pic>
        <p:nvPicPr>
          <p:cNvPr id="19" name="Picture 18" descr="A person with short dark hair wearing a plaid shirt&#10;&#10;Description automatically generated">
            <a:extLst>
              <a:ext uri="{FF2B5EF4-FFF2-40B4-BE49-F238E27FC236}">
                <a16:creationId xmlns:a16="http://schemas.microsoft.com/office/drawing/2014/main" id="{431FF4B2-C268-B6C5-7BAF-58E40F4999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44" y="913263"/>
            <a:ext cx="1828800" cy="1834896"/>
          </a:xfrm>
          <a:prstGeom prst="rect">
            <a:avLst/>
          </a:prstGeom>
        </p:spPr>
      </p:pic>
      <p:pic>
        <p:nvPicPr>
          <p:cNvPr id="21" name="Picture 20" descr="A person in a pink sweatshirt&#10;&#10;Description automatically generated">
            <a:extLst>
              <a:ext uri="{FF2B5EF4-FFF2-40B4-BE49-F238E27FC236}">
                <a16:creationId xmlns:a16="http://schemas.microsoft.com/office/drawing/2014/main" id="{040A1767-A0E0-D53A-7268-24059E7460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1" y="3784847"/>
            <a:ext cx="1834896" cy="18348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2DE0AB-8EF1-D5DE-67F2-FDCC4ED00940}"/>
              </a:ext>
            </a:extLst>
          </p:cNvPr>
          <p:cNvSpPr txBox="1"/>
          <p:nvPr/>
        </p:nvSpPr>
        <p:spPr>
          <a:xfrm>
            <a:off x="95228" y="5786069"/>
            <a:ext cx="3924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Qingxin</a:t>
            </a:r>
            <a:r>
              <a:rPr lang="en-US" sz="2400" dirty="0"/>
              <a:t> Zhang</a:t>
            </a:r>
          </a:p>
          <a:p>
            <a:pPr algn="ctr"/>
            <a:r>
              <a:rPr lang="en-US" sz="2400" dirty="0"/>
              <a:t>Atomistic NBRA-NA-MD, CP2K</a:t>
            </a:r>
          </a:p>
        </p:txBody>
      </p:sp>
    </p:spTree>
    <p:extLst>
      <p:ext uri="{BB962C8B-B14F-4D97-AF65-F5344CB8AC3E}">
        <p14:creationId xmlns:p14="http://schemas.microsoft.com/office/powerpoint/2010/main" val="175678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2451" y="1543972"/>
            <a:ext cx="6854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https://compchem-cybertraining.github.io/Libra_Summer_School_2024/</a:t>
            </a:r>
            <a:r>
              <a:rPr lang="en-US" sz="24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751" y="137649"/>
            <a:ext cx="3840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The Plan &amp; Resources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2450" y="1104900"/>
            <a:ext cx="3154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the details are here: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2450" y="2554614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Join </a:t>
            </a:r>
            <a:r>
              <a:rPr lang="en-US" sz="2400" b="1" dirty="0">
                <a:solidFill>
                  <a:srgbClr val="0000FF"/>
                </a:solidFill>
              </a:rPr>
              <a:t>Slack</a:t>
            </a:r>
            <a:r>
              <a:rPr lang="en-US" sz="2400" b="1" dirty="0"/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723982" y="3062816"/>
            <a:ext cx="11191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https://join.slack.com/t/quantumdynamicshub/shared_invite/zt-mjbhjssx-GGhsbYHxeBMvhmumK_j7LA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897425" y="3429000"/>
            <a:ext cx="9018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Members can invite new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Private and public channels, direct (private) messages, conversations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Any time, but no strings attached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3631" y="4722403"/>
            <a:ext cx="7960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VPN and Accounts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setup now, instruction by Ms. </a:t>
            </a:r>
            <a:r>
              <a:rPr lang="en-US" sz="2400" dirty="0" err="1"/>
              <a:t>Dori</a:t>
            </a:r>
            <a:r>
              <a:rPr lang="en-US" sz="2400" dirty="0"/>
              <a:t> </a:t>
            </a:r>
            <a:r>
              <a:rPr lang="en-US" sz="2400" dirty="0" err="1"/>
              <a:t>Sajdak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2-factor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submit a ticket: </a:t>
            </a:r>
            <a:r>
              <a:rPr lang="en-US" sz="2400" dirty="0">
                <a:hlinkClick r:id="rId5"/>
              </a:rPr>
              <a:t>https://ubccr.freshdesk.com/support/home</a:t>
            </a:r>
            <a:r>
              <a:rPr lang="en-US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86848-5EA4-B667-3C00-CB3D2235F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640" y="917712"/>
            <a:ext cx="4733799" cy="20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9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2BAE0-FF48-C90B-6EEF-6442D34C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926122"/>
            <a:ext cx="4368800" cy="1621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964E4-00B6-29A1-BC9C-E8FC34F40B23}"/>
              </a:ext>
            </a:extLst>
          </p:cNvPr>
          <p:cNvSpPr txBox="1"/>
          <p:nvPr/>
        </p:nvSpPr>
        <p:spPr>
          <a:xfrm>
            <a:off x="254000" y="1936849"/>
            <a:ext cx="765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https://compchem-cybertraining.github.io/Libra_Winter_School_2022/</a:t>
            </a:r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3D49D-023C-7542-1D18-684F37B9E262}"/>
              </a:ext>
            </a:extLst>
          </p:cNvPr>
          <p:cNvSpPr txBox="1"/>
          <p:nvPr/>
        </p:nvSpPr>
        <p:spPr>
          <a:xfrm>
            <a:off x="254000" y="929223"/>
            <a:ext cx="3295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second event on Libra:</a:t>
            </a:r>
          </a:p>
          <a:p>
            <a:endParaRPr lang="en-US" dirty="0"/>
          </a:p>
          <a:p>
            <a:r>
              <a:rPr lang="en-US" dirty="0"/>
              <a:t>The first one – Winter 2022: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A24CA-CA8D-8A24-324A-6E47ACB51EB9}"/>
              </a:ext>
            </a:extLst>
          </p:cNvPr>
          <p:cNvSpPr txBox="1"/>
          <p:nvPr/>
        </p:nvSpPr>
        <p:spPr>
          <a:xfrm>
            <a:off x="3760471" y="128371"/>
            <a:ext cx="4024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Resources: Past Events</a:t>
            </a:r>
          </a:p>
        </p:txBody>
      </p:sp>
      <p:pic>
        <p:nvPicPr>
          <p:cNvPr id="6" name="Picture 7" descr="Image result for ub logo">
            <a:extLst>
              <a:ext uri="{FF2B5EF4-FFF2-40B4-BE49-F238E27FC236}">
                <a16:creationId xmlns:a16="http://schemas.microsoft.com/office/drawing/2014/main" id="{46C91274-C418-CD5E-C1BE-36E599804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2C1A4-4125-A3E2-CED3-7ECB31528E86}"/>
              </a:ext>
            </a:extLst>
          </p:cNvPr>
          <p:cNvSpPr txBox="1"/>
          <p:nvPr/>
        </p:nvSpPr>
        <p:spPr>
          <a:xfrm>
            <a:off x="407570" y="3504026"/>
            <a:ext cx="101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Libra: The dedicated set of tutorials: </a:t>
            </a:r>
            <a:r>
              <a:rPr lang="en-US" dirty="0">
                <a:hlinkClick r:id="rId5"/>
              </a:rPr>
              <a:t>https://github.com/compchem-cybertraining/Tutorials_Libra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401A8-B37D-86B4-A050-22F5B2334400}"/>
              </a:ext>
            </a:extLst>
          </p:cNvPr>
          <p:cNvSpPr txBox="1"/>
          <p:nvPr/>
        </p:nvSpPr>
        <p:spPr>
          <a:xfrm>
            <a:off x="132080" y="4086372"/>
            <a:ext cx="93944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Libra AND theory AND other packages: </a:t>
            </a:r>
            <a:r>
              <a:rPr lang="en-US" dirty="0" err="1"/>
              <a:t>CyberTraining</a:t>
            </a:r>
            <a:r>
              <a:rPr lang="en-US" dirty="0"/>
              <a:t> workshops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2023: </a:t>
            </a:r>
            <a:r>
              <a:rPr lang="en-US" dirty="0">
                <a:hlinkClick r:id="rId6"/>
              </a:rPr>
              <a:t>https://compchem-cybertraining.github.io/Cyber_Training_Workshop_2023/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https://github.com/compchem-cybertraining/Cyber_Training_Workshop2023_course_projects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2022: </a:t>
            </a:r>
            <a:r>
              <a:rPr lang="en-US" dirty="0">
                <a:hlinkClick r:id="rId8"/>
              </a:rPr>
              <a:t>https://compchem-cybertraining.github.io/Cyber_Training_Workshop_2022/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2021: </a:t>
            </a:r>
            <a:r>
              <a:rPr lang="en-US" dirty="0">
                <a:hlinkClick r:id="rId9"/>
              </a:rPr>
              <a:t>https://compchem-cybertraining.github.io/Cyber_Training_Workshop_2021/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85B8C1-9C75-A2CE-A75B-FCAF654B09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2840" y="5475763"/>
            <a:ext cx="2915920" cy="119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5CF37-760E-1EA2-E687-08181E91F7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880" y="2389903"/>
            <a:ext cx="5059680" cy="11141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423324-7EDE-2E0F-3F7B-2EA396244C9F}"/>
              </a:ext>
            </a:extLst>
          </p:cNvPr>
          <p:cNvSpPr txBox="1"/>
          <p:nvPr/>
        </p:nvSpPr>
        <p:spPr>
          <a:xfrm>
            <a:off x="5664106" y="2723734"/>
            <a:ext cx="466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https://github.com/compchem-cybertraining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400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7E3C58-3296-88F8-CC7F-71ACB926665B}"/>
              </a:ext>
            </a:extLst>
          </p:cNvPr>
          <p:cNvSpPr txBox="1"/>
          <p:nvPr/>
        </p:nvSpPr>
        <p:spPr>
          <a:xfrm>
            <a:off x="4642777" y="207388"/>
            <a:ext cx="1963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Event Plan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C0BC573C-0F60-35E2-1628-D88E5D7B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34A6D-A688-6F19-0D2D-571873A8BDC6}"/>
              </a:ext>
            </a:extLst>
          </p:cNvPr>
          <p:cNvSpPr txBox="1"/>
          <p:nvPr/>
        </p:nvSpPr>
        <p:spPr>
          <a:xfrm>
            <a:off x="1661160" y="996295"/>
            <a:ext cx="886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https://compchem-cybertraining.github.io/Libra_Summer_School_2024/schedule.html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5516E-047F-453B-A24A-673998CBD032}"/>
              </a:ext>
            </a:extLst>
          </p:cNvPr>
          <p:cNvSpPr txBox="1"/>
          <p:nvPr/>
        </p:nvSpPr>
        <p:spPr>
          <a:xfrm>
            <a:off x="1292047" y="1925359"/>
            <a:ext cx="9238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Monday:    Introduction, Libra overview, Presentations</a:t>
            </a:r>
          </a:p>
          <a:p>
            <a:pPr marL="342900" indent="-342900">
              <a:buAutoNum type="arabicPeriod"/>
            </a:pPr>
            <a:r>
              <a:rPr lang="en-US" sz="2000" dirty="0"/>
              <a:t>Tuesday:   Model Hamiltonian setups, Quantum, TSH/</a:t>
            </a:r>
            <a:r>
              <a:rPr lang="en-US" sz="2000" dirty="0" err="1"/>
              <a:t>Ehrenfest</a:t>
            </a:r>
            <a:r>
              <a:rPr lang="en-US" sz="2000" dirty="0"/>
              <a:t>, and HEOM calculations for model problems.</a:t>
            </a:r>
          </a:p>
          <a:p>
            <a:pPr marL="342900" indent="-342900">
              <a:buAutoNum type="arabicPeriod"/>
            </a:pPr>
            <a:r>
              <a:rPr lang="en-US" sz="2000" dirty="0"/>
              <a:t>Wednesday:  QTAG, VISTA, Exact factorization (XF)</a:t>
            </a:r>
          </a:p>
          <a:p>
            <a:pPr marL="342900" indent="-342900">
              <a:buAutoNum type="arabicPeriod"/>
            </a:pPr>
            <a:r>
              <a:rPr lang="en-US" sz="2000" dirty="0"/>
              <a:t>Thursday: TSH calculations for atomistic systems</a:t>
            </a:r>
          </a:p>
          <a:p>
            <a:pPr marL="342900" indent="-342900">
              <a:buAutoNum type="arabicPeriod"/>
            </a:pPr>
            <a:r>
              <a:rPr lang="en-US" sz="2000" dirty="0"/>
              <a:t>Friday:  Machine learning for atomistic systems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CEA72-4387-1C6D-DAC1-3C881C849067}"/>
              </a:ext>
            </a:extLst>
          </p:cNvPr>
          <p:cNvSpPr txBox="1"/>
          <p:nvPr/>
        </p:nvSpPr>
        <p:spPr>
          <a:xfrm>
            <a:off x="1292047" y="4719281"/>
            <a:ext cx="99531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Notes: </a:t>
            </a:r>
          </a:p>
          <a:p>
            <a:r>
              <a:rPr lang="en-US" sz="2000" dirty="0"/>
              <a:t>1.  The focus is to apply these skills to </a:t>
            </a:r>
            <a:r>
              <a:rPr lang="en-US" sz="2000" dirty="0">
                <a:solidFill>
                  <a:srgbClr val="FF0000"/>
                </a:solidFill>
              </a:rPr>
              <a:t>your own systems</a:t>
            </a:r>
            <a:r>
              <a:rPr lang="en-US" sz="2000" dirty="0"/>
              <a:t>, not just to follow the tutorials</a:t>
            </a:r>
          </a:p>
          <a:p>
            <a:pPr marL="342900" indent="-342900">
              <a:buAutoNum type="arabicPeriod" startAt="2"/>
            </a:pPr>
            <a:r>
              <a:rPr lang="en-US" sz="2000" dirty="0"/>
              <a:t>Some </a:t>
            </a:r>
            <a:r>
              <a:rPr lang="en-US" sz="2000" dirty="0">
                <a:solidFill>
                  <a:srgbClr val="008000"/>
                </a:solidFill>
              </a:rPr>
              <a:t>tasks are interconnected </a:t>
            </a:r>
            <a:r>
              <a:rPr lang="en-US" sz="2000" dirty="0"/>
              <a:t>– you will use the results of your calculations in later stages</a:t>
            </a:r>
          </a:p>
          <a:p>
            <a:pPr marL="342900" indent="-342900">
              <a:buAutoNum type="arabicPeriod" startAt="2"/>
            </a:pPr>
            <a:r>
              <a:rPr lang="en-US" sz="2000" dirty="0"/>
              <a:t>Plenty time for </a:t>
            </a:r>
            <a:r>
              <a:rPr lang="en-US" sz="2000" dirty="0">
                <a:solidFill>
                  <a:srgbClr val="0000FF"/>
                </a:solidFill>
              </a:rPr>
              <a:t>discussion and collaboration </a:t>
            </a:r>
            <a:r>
              <a:rPr lang="en-US" sz="2000" dirty="0"/>
              <a:t>on every day: Not just the tutorials</a:t>
            </a:r>
          </a:p>
        </p:txBody>
      </p:sp>
    </p:spTree>
    <p:extLst>
      <p:ext uri="{BB962C8B-B14F-4D97-AF65-F5344CB8AC3E}">
        <p14:creationId xmlns:p14="http://schemas.microsoft.com/office/powerpoint/2010/main" val="378112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16501" y="180259"/>
            <a:ext cx="267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Daily Schedule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79694-447E-145F-4B7D-9047279F08F5}"/>
              </a:ext>
            </a:extLst>
          </p:cNvPr>
          <p:cNvSpPr txBox="1"/>
          <p:nvPr/>
        </p:nvSpPr>
        <p:spPr>
          <a:xfrm>
            <a:off x="974430" y="712300"/>
            <a:ext cx="10243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Breakfast = hotel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9:00 am – 12:00 pm: Morning session 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12:00 – 1:30 pm Working lunch/rest – on your own at “Commons”, rest, discuss, collaborate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1:30 pm – 5:00 pm: Afternoon session (Recording)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After 5:00 pm: collaborations/on your own, dinner on your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66103-7375-CF5E-2272-B3E47F2B6457}"/>
              </a:ext>
            </a:extLst>
          </p:cNvPr>
          <p:cNvSpPr txBox="1"/>
          <p:nvPr/>
        </p:nvSpPr>
        <p:spPr>
          <a:xfrm>
            <a:off x="2745551" y="6238112"/>
            <a:ext cx="6700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Campus Map: </a:t>
            </a:r>
            <a:r>
              <a:rPr lang="en-US" dirty="0">
                <a:hlinkClick r:id="rId3"/>
              </a:rPr>
              <a:t>https://www.buffalo.edu/home/visiting-ub/map.html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B9B75-6746-D8E8-4808-5701CADB8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608" y="3459054"/>
            <a:ext cx="6891352" cy="2516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E83A14-60F8-07C5-43E6-AD72EC39CD0B}"/>
              </a:ext>
            </a:extLst>
          </p:cNvPr>
          <p:cNvSpPr txBox="1"/>
          <p:nvPr/>
        </p:nvSpPr>
        <p:spPr>
          <a:xfrm>
            <a:off x="340360" y="3459054"/>
            <a:ext cx="44754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Classes are @:  July 8, 9 – </a:t>
            </a:r>
            <a:r>
              <a:rPr lang="en-US" sz="1800" dirty="0">
                <a:solidFill>
                  <a:srgbClr val="FF0000"/>
                </a:solidFill>
              </a:rPr>
              <a:t>Clemens 120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                           July 10, 11 – </a:t>
            </a:r>
            <a:r>
              <a:rPr lang="en-US" sz="1800" dirty="0">
                <a:solidFill>
                  <a:srgbClr val="008000"/>
                </a:solidFill>
              </a:rPr>
              <a:t>NSC 220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                           July 12 – </a:t>
            </a:r>
            <a:r>
              <a:rPr lang="en-US" sz="1800" dirty="0">
                <a:solidFill>
                  <a:srgbClr val="0000FF"/>
                </a:solidFill>
              </a:rPr>
              <a:t>Baldy Hall 200G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E80336-6726-01E7-A97B-4133784E1B85}"/>
              </a:ext>
            </a:extLst>
          </p:cNvPr>
          <p:cNvSpPr/>
          <p:nvPr/>
        </p:nvSpPr>
        <p:spPr>
          <a:xfrm>
            <a:off x="8605520" y="4385063"/>
            <a:ext cx="203200" cy="2743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0C5743-3E0F-362D-15F6-C84926CA7B60}"/>
              </a:ext>
            </a:extLst>
          </p:cNvPr>
          <p:cNvSpPr/>
          <p:nvPr/>
        </p:nvSpPr>
        <p:spPr>
          <a:xfrm>
            <a:off x="7061200" y="4247903"/>
            <a:ext cx="203200" cy="274320"/>
          </a:xfrm>
          <a:prstGeom prst="ellipse">
            <a:avLst/>
          </a:prstGeom>
          <a:solidFill>
            <a:srgbClr val="008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CF7AAD-9C17-9A96-1788-AFD01FAE0EE5}"/>
              </a:ext>
            </a:extLst>
          </p:cNvPr>
          <p:cNvSpPr/>
          <p:nvPr/>
        </p:nvSpPr>
        <p:spPr>
          <a:xfrm>
            <a:off x="8364220" y="4522223"/>
            <a:ext cx="203200" cy="27432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53CA65-020E-4C9C-92C8-7F3D7131668D}"/>
              </a:ext>
            </a:extLst>
          </p:cNvPr>
          <p:cNvSpPr/>
          <p:nvPr/>
        </p:nvSpPr>
        <p:spPr>
          <a:xfrm>
            <a:off x="8364220" y="3881120"/>
            <a:ext cx="617220" cy="503943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F00369-4BE1-F4DF-5C89-CF2C674A5868}"/>
              </a:ext>
            </a:extLst>
          </p:cNvPr>
          <p:cNvCxnSpPr/>
          <p:nvPr/>
        </p:nvCxnSpPr>
        <p:spPr>
          <a:xfrm flipH="1">
            <a:off x="8676640" y="3088640"/>
            <a:ext cx="487680" cy="79248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C31B1F-0CBF-38FF-C269-3A3FD5758D90}"/>
              </a:ext>
            </a:extLst>
          </p:cNvPr>
          <p:cNvSpPr txBox="1"/>
          <p:nvPr/>
        </p:nvSpPr>
        <p:spPr>
          <a:xfrm>
            <a:off x="9306560" y="2959069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Eat 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38B83-A9CA-845C-FC9C-7C62B95E04A0}"/>
              </a:ext>
            </a:extLst>
          </p:cNvPr>
          <p:cNvSpPr/>
          <p:nvPr/>
        </p:nvSpPr>
        <p:spPr>
          <a:xfrm>
            <a:off x="4531028" y="5589023"/>
            <a:ext cx="617220" cy="503943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9016AC-695F-178B-E251-4E5B00605678}"/>
              </a:ext>
            </a:extLst>
          </p:cNvPr>
          <p:cNvCxnSpPr>
            <a:cxnSpLocks/>
          </p:cNvCxnSpPr>
          <p:nvPr/>
        </p:nvCxnSpPr>
        <p:spPr>
          <a:xfrm>
            <a:off x="4074160" y="5242560"/>
            <a:ext cx="586408" cy="579717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86C830-FE7A-FF35-FFF7-DD05D79625D6}"/>
              </a:ext>
            </a:extLst>
          </p:cNvPr>
          <p:cNvSpPr txBox="1"/>
          <p:nvPr/>
        </p:nvSpPr>
        <p:spPr>
          <a:xfrm>
            <a:off x="3015209" y="4974702"/>
            <a:ext cx="167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hotel plaza</a:t>
            </a:r>
          </a:p>
        </p:txBody>
      </p:sp>
    </p:spTree>
    <p:extLst>
      <p:ext uri="{BB962C8B-B14F-4D97-AF65-F5344CB8AC3E}">
        <p14:creationId xmlns:p14="http://schemas.microsoft.com/office/powerpoint/2010/main" val="328520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16DE-B0C7-5690-4027-088FF6F32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283" y="1111476"/>
            <a:ext cx="10876117" cy="5319804"/>
          </a:xfrm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2000" dirty="0"/>
              <a:t>We cover your hotel stay (except for the local folks). Stipends also cover the rest of expenses, please keep your receipts just in case. Let me know your flight/car expenses via Slack (DM)</a:t>
            </a:r>
          </a:p>
          <a:p>
            <a:pPr marL="285750" indent="-285750">
              <a:spcBef>
                <a:spcPts val="0"/>
              </a:spcBef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Travel for the US participants to a reasonable amount, partially the international participants (as the funds allow), except for local/UB-affiliated folks.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Paperwork: </a:t>
            </a:r>
            <a:r>
              <a:rPr lang="en-US" sz="2000" b="0" i="0" dirty="0">
                <a:solidFill>
                  <a:srgbClr val="1D1C1D"/>
                </a:solidFill>
                <a:effectLst/>
              </a:rPr>
              <a:t>All trainees will need to fill in the </a:t>
            </a:r>
            <a:r>
              <a:rPr lang="en-US" sz="2000" b="1" i="0" dirty="0">
                <a:solidFill>
                  <a:srgbClr val="FF0000"/>
                </a:solidFill>
                <a:effectLst/>
              </a:rPr>
              <a:t>RF Participation Stipend</a:t>
            </a:r>
            <a:r>
              <a:rPr lang="en-US" sz="2000" b="1" i="0" dirty="0">
                <a:solidFill>
                  <a:srgbClr val="1D1C1D"/>
                </a:solidFill>
                <a:effectLst/>
              </a:rPr>
              <a:t> </a:t>
            </a:r>
            <a:r>
              <a:rPr lang="en-US" sz="2000" b="0" i="0" dirty="0">
                <a:solidFill>
                  <a:srgbClr val="1D1C1D"/>
                </a:solidFill>
                <a:effectLst/>
              </a:rPr>
              <a:t>form and one of the other two forms: </a:t>
            </a:r>
            <a:r>
              <a:rPr lang="en-US" sz="2000" b="0" i="0" dirty="0">
                <a:solidFill>
                  <a:srgbClr val="0000FF"/>
                </a:solidFill>
                <a:effectLst/>
              </a:rPr>
              <a:t>W-9 - for the US residents</a:t>
            </a:r>
            <a:r>
              <a:rPr lang="en-US" sz="2000" b="0" i="0" dirty="0">
                <a:solidFill>
                  <a:srgbClr val="1D1C1D"/>
                </a:solidFill>
                <a:effectLst/>
              </a:rPr>
              <a:t> and </a:t>
            </a:r>
            <a:r>
              <a:rPr lang="en-US" sz="2000" b="0" i="0" dirty="0">
                <a:solidFill>
                  <a:srgbClr val="008000"/>
                </a:solidFill>
                <a:effectLst/>
              </a:rPr>
              <a:t>W-8BEN for the non-residents. </a:t>
            </a:r>
            <a:r>
              <a:rPr lang="en-US" sz="2000" dirty="0"/>
              <a:t>The forms are distributed to you </a:t>
            </a:r>
            <a:r>
              <a:rPr lang="en-US" sz="2000" b="1" dirty="0"/>
              <a:t>via Slack</a:t>
            </a:r>
            <a:r>
              <a:rPr lang="en-US" sz="2000" dirty="0"/>
              <a:t> – please </a:t>
            </a:r>
            <a:r>
              <a:rPr lang="en-US" sz="2000" b="1" dirty="0" err="1">
                <a:solidFill>
                  <a:srgbClr val="FF0000"/>
                </a:solidFill>
              </a:rPr>
              <a:t>DON’t</a:t>
            </a:r>
            <a:r>
              <a:rPr lang="en-US" sz="2000" b="1" dirty="0">
                <a:solidFill>
                  <a:srgbClr val="FF0000"/>
                </a:solidFill>
              </a:rPr>
              <a:t> sent them back via e-mail</a:t>
            </a:r>
            <a:r>
              <a:rPr lang="en-US" sz="2000" dirty="0"/>
              <a:t> – upload to the form provided or via Slack.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 lot of paperwork later – likely it’ll be just me handling most of the stuff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Reimbursement/honoraria to the instructors (non UB-affiliated) – a separate paperwork. Will send you instructions via the Instructors Channel on Slack. 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You UB CCR accounts will be valid until end of August – feel free to use them as needed (but don’t forget to acknowledge it if it results in a publication). 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6B76DC89-75AE-9245-77BB-0ECB8586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DCF355-1744-5CD6-39E8-B4213D759811}"/>
              </a:ext>
            </a:extLst>
          </p:cNvPr>
          <p:cNvSpPr txBox="1"/>
          <p:nvPr/>
        </p:nvSpPr>
        <p:spPr>
          <a:xfrm>
            <a:off x="1963405" y="126425"/>
            <a:ext cx="786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Post-workshop – Reimbursement &amp; Accounts</a:t>
            </a:r>
          </a:p>
        </p:txBody>
      </p:sp>
    </p:spTree>
    <p:extLst>
      <p:ext uri="{BB962C8B-B14F-4D97-AF65-F5344CB8AC3E}">
        <p14:creationId xmlns:p14="http://schemas.microsoft.com/office/powerpoint/2010/main" val="245822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89137" y="2202508"/>
            <a:ext cx="81375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Getting Started on </a:t>
            </a:r>
            <a:r>
              <a:rPr lang="pt-BR" sz="4000" i="1" dirty="0"/>
              <a:t>UB CCR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15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305FD2-BF7E-8DD7-3EDF-8448FDB278B3}"/>
              </a:ext>
            </a:extLst>
          </p:cNvPr>
          <p:cNvSpPr txBox="1"/>
          <p:nvPr/>
        </p:nvSpPr>
        <p:spPr>
          <a:xfrm>
            <a:off x="250389" y="669352"/>
            <a:ext cx="245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Before the Workshop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E9EBC-61FD-0745-C32C-B9DDCA7847D4}"/>
              </a:ext>
            </a:extLst>
          </p:cNvPr>
          <p:cNvSpPr txBox="1"/>
          <p:nvPr/>
        </p:nvSpPr>
        <p:spPr>
          <a:xfrm>
            <a:off x="304800" y="1842700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OnDemand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D24B3-4FC8-4BEF-A12F-EE6EB9710795}"/>
              </a:ext>
            </a:extLst>
          </p:cNvPr>
          <p:cNvSpPr txBox="1"/>
          <p:nvPr/>
        </p:nvSpPr>
        <p:spPr>
          <a:xfrm>
            <a:off x="802901" y="3223022"/>
            <a:ext cx="3637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https://ondemand.ccr.buffalo.edu/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B7CE1F1-7BC2-80D9-78DC-262C20C29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11" y="1882075"/>
            <a:ext cx="4117113" cy="2277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3EB4A-46D0-0863-3447-4F225EDDF59C}"/>
              </a:ext>
            </a:extLst>
          </p:cNvPr>
          <p:cNvSpPr txBox="1"/>
          <p:nvPr/>
        </p:nvSpPr>
        <p:spPr>
          <a:xfrm>
            <a:off x="884798" y="2527481"/>
            <a:ext cx="299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campus – nothing special; </a:t>
            </a:r>
          </a:p>
          <a:p>
            <a:r>
              <a:rPr lang="en-US" dirty="0"/>
              <a:t>Off-campus – use UB VPN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556AD-02BD-4A9E-1164-FC258FEC1B6C}"/>
              </a:ext>
            </a:extLst>
          </p:cNvPr>
          <p:cNvSpPr txBox="1"/>
          <p:nvPr/>
        </p:nvSpPr>
        <p:spPr>
          <a:xfrm>
            <a:off x="304800" y="4159331"/>
            <a:ext cx="1519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Moba</a:t>
            </a:r>
            <a:r>
              <a:rPr lang="en-US" sz="2000" b="1" dirty="0"/>
              <a:t> </a:t>
            </a:r>
            <a:r>
              <a:rPr lang="en-US" sz="2000" b="1" dirty="0" err="1"/>
              <a:t>Xterm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0F671-11CC-2D71-797C-158C2DD7A1A2}"/>
              </a:ext>
            </a:extLst>
          </p:cNvPr>
          <p:cNvSpPr txBox="1"/>
          <p:nvPr/>
        </p:nvSpPr>
        <p:spPr>
          <a:xfrm>
            <a:off x="1823870" y="1110736"/>
            <a:ext cx="906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https://compchem-cybertraining.github.io/Libra_Summer_School_2024/setup.html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16EC8-B811-5D6E-8AB5-875C74336595}"/>
              </a:ext>
            </a:extLst>
          </p:cNvPr>
          <p:cNvSpPr txBox="1"/>
          <p:nvPr/>
        </p:nvSpPr>
        <p:spPr>
          <a:xfrm>
            <a:off x="393290" y="6003888"/>
            <a:ext cx="5161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https://docs.ccr.buffalo.edu/en/latest/portals/idm/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682AC4-15F3-7E63-B35E-E9B7E0DC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755" y="4414631"/>
            <a:ext cx="4134764" cy="2277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298FDB-FD1F-39F9-BED9-0EFF90EFA3EB}"/>
              </a:ext>
            </a:extLst>
          </p:cNvPr>
          <p:cNvSpPr txBox="1"/>
          <p:nvPr/>
        </p:nvSpPr>
        <p:spPr>
          <a:xfrm>
            <a:off x="948479" y="4945776"/>
            <a:ext cx="4051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the SSH public/private key.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Moba</a:t>
            </a:r>
            <a:r>
              <a:rPr lang="en-US" dirty="0"/>
              <a:t> Tools -&gt; </a:t>
            </a:r>
            <a:r>
              <a:rPr lang="en-US" dirty="0" err="1"/>
              <a:t>MobaKeyGen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Coordinate it with your UB credentials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99D62-6D8C-1EA5-168C-61CA65713862}"/>
              </a:ext>
            </a:extLst>
          </p:cNvPr>
          <p:cNvSpPr txBox="1"/>
          <p:nvPr/>
        </p:nvSpPr>
        <p:spPr>
          <a:xfrm>
            <a:off x="1300411" y="16611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Accessing UB Computing Resources</a:t>
            </a:r>
          </a:p>
        </p:txBody>
      </p:sp>
      <p:pic>
        <p:nvPicPr>
          <p:cNvPr id="22" name="Picture 7" descr="Image result for ub logo">
            <a:extLst>
              <a:ext uri="{FF2B5EF4-FFF2-40B4-BE49-F238E27FC236}">
                <a16:creationId xmlns:a16="http://schemas.microsoft.com/office/drawing/2014/main" id="{F6D6FA6F-D6C5-1CA1-4959-7A752A9A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6225" y="2721114"/>
            <a:ext cx="115919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Summer School/Workshop </a:t>
            </a:r>
          </a:p>
          <a:p>
            <a:pPr algn="ctr">
              <a:buNone/>
            </a:pPr>
            <a:r>
              <a:rPr lang="pt-BR" sz="4000" i="1" dirty="0">
                <a:solidFill>
                  <a:srgbClr val="C00000"/>
                </a:solidFill>
              </a:rPr>
              <a:t>Goals and Objectives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16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04DCA-E387-E39E-9AF8-C249BB815371}"/>
              </a:ext>
            </a:extLst>
          </p:cNvPr>
          <p:cNvSpPr txBox="1"/>
          <p:nvPr/>
        </p:nvSpPr>
        <p:spPr>
          <a:xfrm>
            <a:off x="1300411" y="16611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Accessing UB Computing Resources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4F9D31E-B466-C23E-D260-D8E318C3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A8F50-90B6-85F1-3B89-86D9ED22FD3B}"/>
              </a:ext>
            </a:extLst>
          </p:cNvPr>
          <p:cNvSpPr txBox="1"/>
          <p:nvPr/>
        </p:nvSpPr>
        <p:spPr>
          <a:xfrm>
            <a:off x="985356" y="1694611"/>
            <a:ext cx="102212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# .</a:t>
            </a:r>
            <a:r>
              <a:rPr lang="en-US" sz="1600" dirty="0" err="1">
                <a:solidFill>
                  <a:srgbClr val="0070C0"/>
                </a:solidFill>
              </a:rPr>
              <a:t>bashrc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# User specific aliases and functions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# Source global definitions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if [ -f /</a:t>
            </a:r>
            <a:r>
              <a:rPr lang="en-US" sz="1600" dirty="0" err="1">
                <a:solidFill>
                  <a:srgbClr val="0070C0"/>
                </a:solidFill>
              </a:rPr>
              <a:t>etc</a:t>
            </a:r>
            <a:r>
              <a:rPr lang="en-US" sz="1600" dirty="0">
                <a:solidFill>
                  <a:srgbClr val="0070C0"/>
                </a:solidFill>
              </a:rPr>
              <a:t>/</a:t>
            </a:r>
            <a:r>
              <a:rPr lang="en-US" sz="1600" dirty="0" err="1">
                <a:solidFill>
                  <a:srgbClr val="0070C0"/>
                </a:solidFill>
              </a:rPr>
              <a:t>bashrc</a:t>
            </a:r>
            <a:r>
              <a:rPr lang="en-US" sz="1600" dirty="0">
                <a:solidFill>
                  <a:srgbClr val="0070C0"/>
                </a:solidFill>
              </a:rPr>
              <a:t> ]; then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    . /</a:t>
            </a:r>
            <a:r>
              <a:rPr lang="en-US" sz="1600" dirty="0" err="1">
                <a:solidFill>
                  <a:srgbClr val="0070C0"/>
                </a:solidFill>
              </a:rPr>
              <a:t>etc</a:t>
            </a:r>
            <a:r>
              <a:rPr lang="en-US" sz="1600" dirty="0">
                <a:solidFill>
                  <a:srgbClr val="0070C0"/>
                </a:solidFill>
              </a:rPr>
              <a:t>/</a:t>
            </a:r>
            <a:r>
              <a:rPr lang="en-US" sz="1600" dirty="0" err="1">
                <a:solidFill>
                  <a:srgbClr val="0070C0"/>
                </a:solidFill>
              </a:rPr>
              <a:t>bashrc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fi</a:t>
            </a:r>
          </a:p>
          <a:p>
            <a:r>
              <a:rPr lang="en-US" sz="1600" b="0" i="0" dirty="0">
                <a:solidFill>
                  <a:srgbClr val="0070C0"/>
                </a:solidFill>
                <a:effectLst/>
                <a:latin typeface="Monaco"/>
              </a:rPr>
              <a:t>module use /projects/academic/cyberwksp21/MODULES module load libra/devel export PYTHONPATH=/projects/academic/cyberwksp21/SOFTWARE_NEW_ENV/libra/devel/_build/</a:t>
            </a:r>
            <a:r>
              <a:rPr lang="en-US" sz="1600" b="0" i="0" dirty="0" err="1">
                <a:solidFill>
                  <a:srgbClr val="0070C0"/>
                </a:solidFill>
                <a:effectLst/>
                <a:latin typeface="Monaco"/>
              </a:rPr>
              <a:t>src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Monaco"/>
              </a:rPr>
              <a:t>:$PYTHONPATH export LD_LIBRARY_PATH=/projects/academic/cyberwksp21/SOFTWARE_NEW_ENV/libra/devel/_build/</a:t>
            </a:r>
            <a:r>
              <a:rPr lang="en-US" sz="1600" b="0" i="0" dirty="0" err="1">
                <a:solidFill>
                  <a:srgbClr val="0070C0"/>
                </a:solidFill>
                <a:effectLst/>
                <a:latin typeface="Monaco"/>
              </a:rPr>
              <a:t>src</a:t>
            </a:r>
            <a:r>
              <a:rPr lang="en-US" sz="1600" b="0" i="0" dirty="0">
                <a:solidFill>
                  <a:srgbClr val="0070C0"/>
                </a:solidFill>
                <a:effectLst/>
                <a:latin typeface="Monaco"/>
              </a:rPr>
              <a:t>:$LD_LIBRARY_PATH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EC89C-14A3-0468-ACED-BA707073C5DF}"/>
              </a:ext>
            </a:extLst>
          </p:cNvPr>
          <p:cNvSpPr txBox="1"/>
          <p:nvPr/>
        </p:nvSpPr>
        <p:spPr>
          <a:xfrm>
            <a:off x="4277859" y="669191"/>
            <a:ext cx="402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</a:t>
            </a:r>
            <a:r>
              <a:rPr lang="en-US" b="1" dirty="0"/>
              <a:t>.</a:t>
            </a:r>
            <a:r>
              <a:rPr lang="en-US" b="1" dirty="0" err="1"/>
              <a:t>bashrc</a:t>
            </a:r>
            <a:r>
              <a:rPr lang="en-US" dirty="0"/>
              <a:t> file (in your home directory)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5EE1F-2BE7-28B7-E02C-0A50A43A0B16}"/>
              </a:ext>
            </a:extLst>
          </p:cNvPr>
          <p:cNvSpPr txBox="1"/>
          <p:nvPr/>
        </p:nvSpPr>
        <p:spPr>
          <a:xfrm>
            <a:off x="1910579" y="4380265"/>
            <a:ext cx="8268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Restart terminal or `source .</a:t>
            </a:r>
            <a:r>
              <a:rPr lang="en-US" dirty="0" err="1"/>
              <a:t>bashrc</a:t>
            </a:r>
            <a:r>
              <a:rPr lang="en-US" dirty="0"/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terminal-based operations: Activate </a:t>
            </a:r>
            <a:r>
              <a:rPr lang="en-US" dirty="0" err="1"/>
              <a:t>conda</a:t>
            </a:r>
            <a:r>
              <a:rPr lang="en-US" dirty="0"/>
              <a:t> environment: `</a:t>
            </a:r>
            <a:r>
              <a:rPr lang="en-US" dirty="0" err="1"/>
              <a:t>conda</a:t>
            </a:r>
            <a:r>
              <a:rPr lang="en-US" dirty="0"/>
              <a:t> activate libra`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Jupyter</a:t>
            </a:r>
            <a:r>
              <a:rPr lang="en-US" dirty="0"/>
              <a:t> – just launch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789E5-B069-1F60-CBF0-7010AB9BC475}"/>
              </a:ext>
            </a:extLst>
          </p:cNvPr>
          <p:cNvSpPr txBox="1"/>
          <p:nvPr/>
        </p:nvSpPr>
        <p:spPr>
          <a:xfrm>
            <a:off x="776748" y="5531981"/>
            <a:ext cx="1093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Projects directory:  /projects/academic/cyberwksp21  </a:t>
            </a:r>
            <a:r>
              <a:rPr lang="en-US" dirty="0"/>
              <a:t>- slower, smaller, but permanent</a:t>
            </a:r>
          </a:p>
          <a:p>
            <a:r>
              <a:rPr lang="en-US" b="1" dirty="0">
                <a:solidFill>
                  <a:srgbClr val="0000FF"/>
                </a:solidFill>
              </a:rPr>
              <a:t>Scratch space:  /</a:t>
            </a:r>
            <a:r>
              <a:rPr lang="en-US" b="1" dirty="0" err="1">
                <a:solidFill>
                  <a:srgbClr val="0000FF"/>
                </a:solidFill>
              </a:rPr>
              <a:t>vscratch</a:t>
            </a:r>
            <a:r>
              <a:rPr lang="en-US" b="1" dirty="0">
                <a:solidFill>
                  <a:srgbClr val="0000FF"/>
                </a:solidFill>
              </a:rPr>
              <a:t>/grp-cyberwksp21  </a:t>
            </a:r>
            <a:r>
              <a:rPr lang="en-US" dirty="0"/>
              <a:t>- faster, larger, but temporarily (unused files are cleaned up every 1 or 2 weeks)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74528-DD0B-8ADD-56D4-008146DCA343}"/>
              </a:ext>
            </a:extLst>
          </p:cNvPr>
          <p:cNvSpPr txBox="1"/>
          <p:nvPr/>
        </p:nvSpPr>
        <p:spPr>
          <a:xfrm>
            <a:off x="3551083" y="1007306"/>
            <a:ext cx="568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https://akimovlab.github.io/soft_and_tuts/3.4-libra.html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98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04DCA-E387-E39E-9AF8-C249BB815371}"/>
              </a:ext>
            </a:extLst>
          </p:cNvPr>
          <p:cNvSpPr txBox="1"/>
          <p:nvPr/>
        </p:nvSpPr>
        <p:spPr>
          <a:xfrm>
            <a:off x="1300411" y="16611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Using </a:t>
            </a:r>
            <a:r>
              <a:rPr lang="en-US" sz="2800" b="1" dirty="0" err="1">
                <a:solidFill>
                  <a:srgbClr val="0070C0"/>
                </a:solidFill>
              </a:rPr>
              <a:t>Jupyter</a:t>
            </a:r>
            <a:r>
              <a:rPr lang="en-US" sz="2800" b="1" dirty="0">
                <a:solidFill>
                  <a:srgbClr val="0070C0"/>
                </a:solidFill>
              </a:rPr>
              <a:t> Notebooks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74F9D31E-B466-C23E-D260-D8E318C3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4F327DF-0240-A885-6F1D-A79DAA0EA8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0" y="2154380"/>
            <a:ext cx="3726771" cy="36486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720DB7F-9C3C-C3F6-342B-3CADCE7DA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81" y="2154380"/>
            <a:ext cx="3253264" cy="3648666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6DAEE8-EE7C-ECD2-18A7-2C30FC4CD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34" y="1584261"/>
            <a:ext cx="4757556" cy="23821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6AF05F-24FE-243B-781F-CCD53EB6B1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70" y="4112460"/>
            <a:ext cx="4681288" cy="2622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726667-8A56-6695-CE95-F7B9610AA411}"/>
              </a:ext>
            </a:extLst>
          </p:cNvPr>
          <p:cNvSpPr txBox="1"/>
          <p:nvPr/>
        </p:nvSpPr>
        <p:spPr>
          <a:xfrm>
            <a:off x="3159760" y="870288"/>
            <a:ext cx="568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https://akimovlab.github.io/soft_and_tuts/3.4-libra.html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045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5474" y="82674"/>
            <a:ext cx="778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Scientific Software Availability is essential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1" y="1206111"/>
            <a:ext cx="3519684" cy="8566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631" y="2561703"/>
            <a:ext cx="37209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Challenges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many scripts, the connections are unclear (long training time)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Fortran (quite “bulky”), Perl for workflow (intimidating to understand), poor modularity – difficult to add new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Interfaced only with VASP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Internal, not available to the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structured tutorials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4395" y="5185768"/>
            <a:ext cx="3883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Oleg’s 2-nd most cited paper</a:t>
            </a:r>
            <a:r>
              <a:rPr lang="en-US" b="1" dirty="0">
                <a:solidFill>
                  <a:srgbClr val="0000FF"/>
                </a:solidFill>
              </a:rPr>
              <a:t> (excluding 2 reviews)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3568" y="5791802"/>
            <a:ext cx="3528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Oleg’s 1-st most cited paper </a:t>
            </a:r>
            <a:r>
              <a:rPr lang="en-US" sz="1600" b="1" dirty="0">
                <a:solidFill>
                  <a:srgbClr val="0000FF"/>
                </a:solidFill>
              </a:rPr>
              <a:t>(excluding 2 review)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374" y="6039478"/>
            <a:ext cx="4022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My 1-st most cited paper</a:t>
            </a:r>
            <a:r>
              <a:rPr lang="en-US" b="1" dirty="0">
                <a:solidFill>
                  <a:srgbClr val="0000FF"/>
                </a:solidFill>
              </a:rPr>
              <a:t> (excluding 1 review)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26" y="1139266"/>
            <a:ext cx="4062544" cy="12581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25721" y="2800709"/>
            <a:ext cx="414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Changes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clear workflow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C++ and Python, more modular and user-friendly interface. As a result: added new methods (</a:t>
            </a:r>
            <a:r>
              <a:rPr lang="en-US" dirty="0" err="1"/>
              <a:t>decoherence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Interfaced with QE, but not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Publicly available, open-source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tutorials</a:t>
            </a:r>
          </a:p>
        </p:txBody>
      </p:sp>
      <p:pic>
        <p:nvPicPr>
          <p:cNvPr id="16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DF12A5-76CF-6895-D230-C90960906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012" y="830016"/>
            <a:ext cx="4062544" cy="296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A2FFC-34FD-9C41-5BFE-D49B4FB50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012" y="4102410"/>
            <a:ext cx="3908154" cy="26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4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2416" y="103693"/>
            <a:ext cx="617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Still not sufficient: Libra 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270" y="922646"/>
            <a:ext cx="995278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Many codes</a:t>
            </a:r>
            <a:r>
              <a:rPr lang="en-US" sz="2000" dirty="0"/>
              <a:t> (Newton-X, SHARC, NEXMD, FIERBALL, JADE, MOLPRO, PYXAID, PYUNIXMD,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Black-box. Difficult to re-use to formulate other methods,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functionality (high focus, e.g. atomistic of special kind)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Many methods</a:t>
            </a:r>
            <a:r>
              <a:rPr lang="en-US" sz="2000" dirty="0"/>
              <a:t> (FSSH, DISH, A-FSSH, QTAG, QTSH,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Not always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Not always user-friendly (e.g. my experience with PYXAID prototype)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Not always portable/modular, lack of best coding standards, no version control,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Limited consistency of different codes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Possible redundancies even in the same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FF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8000"/>
                </a:solidFill>
              </a:rPr>
              <a:t>Libra’s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Versatility: encompass a comprehensive set of available methodologies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Community-centric: be the platform for various methods developed by the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Modularity: easy-to-use methodology building blocks, methodology development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User-friendliness &amp; Open-source: easy experience, without limitations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4" descr="logo1">
            <a:extLst>
              <a:ext uri="{FF2B5EF4-FFF2-40B4-BE49-F238E27FC236}">
                <a16:creationId xmlns:a16="http://schemas.microsoft.com/office/drawing/2014/main" id="{91C18E6D-01DF-09CB-957B-6AF555490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789" y="5727323"/>
            <a:ext cx="1956540" cy="8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5F29C-8AF6-B902-565E-3AA1950252F4}"/>
              </a:ext>
            </a:extLst>
          </p:cNvPr>
          <p:cNvSpPr txBox="1"/>
          <p:nvPr/>
        </p:nvSpPr>
        <p:spPr>
          <a:xfrm>
            <a:off x="2270530" y="6173583"/>
            <a:ext cx="80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Libra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5B737-A9E6-92D6-7416-4158FC2D42DD}"/>
              </a:ext>
            </a:extLst>
          </p:cNvPr>
          <p:cNvSpPr txBox="1"/>
          <p:nvPr/>
        </p:nvSpPr>
        <p:spPr>
          <a:xfrm>
            <a:off x="3547103" y="6147435"/>
            <a:ext cx="541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https://github.com/Quantum-Dynamics-Hub/libra-code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0015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0976" y="151319"/>
            <a:ext cx="297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Libra 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01620" y="3004887"/>
            <a:ext cx="74635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000"/>
                </a:solidFill>
              </a:rPr>
              <a:t>Adopt the best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Modularity (e.g. </a:t>
            </a:r>
            <a:r>
              <a:rPr lang="en-US" dirty="0" err="1"/>
              <a:t>PySCF</a:t>
            </a:r>
            <a:r>
              <a:rPr lang="en-US" dirty="0"/>
              <a:t>, Psi4NumPy, </a:t>
            </a:r>
            <a:r>
              <a:rPr lang="en-US" dirty="0" err="1"/>
              <a:t>PyQuante</a:t>
            </a:r>
            <a:r>
              <a:rPr lang="en-US" dirty="0"/>
              <a:t>, HORTON)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Language standards (Python, C++ vs. Fortran? Hybrid programming)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Testing &amp; Documentations (</a:t>
            </a:r>
            <a:r>
              <a:rPr lang="en-US" dirty="0" err="1"/>
              <a:t>pytest</a:t>
            </a:r>
            <a:r>
              <a:rPr lang="en-US" dirty="0"/>
              <a:t>, </a:t>
            </a:r>
            <a:r>
              <a:rPr lang="en-US" dirty="0" err="1"/>
              <a:t>unittest</a:t>
            </a:r>
            <a:r>
              <a:rPr lang="en-US" dirty="0"/>
              <a:t>, </a:t>
            </a:r>
            <a:r>
              <a:rPr lang="en-US" dirty="0" err="1"/>
              <a:t>Doxygen</a:t>
            </a:r>
            <a:r>
              <a:rPr lang="en-US" dirty="0"/>
              <a:t>/Sphinx)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User/developer training (Workshops, Summer/Winter schools)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Focus on the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group has expertise in their field – rely on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Community contributions – PR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version control and collaborative workflows via GitHub,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Frequent communication and close collaboration e.g. via Slack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3F5FD-B583-B74E-4EA4-4465F2C1C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45"/>
          <a:stretch/>
        </p:blipFill>
        <p:spPr>
          <a:xfrm>
            <a:off x="3926285" y="963154"/>
            <a:ext cx="8138865" cy="894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A782C-3F27-C264-EA3E-9C2444BA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526" y="1942041"/>
            <a:ext cx="8123624" cy="624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9FCF8-97B5-DB11-0484-AD8BB3869440}"/>
              </a:ext>
            </a:extLst>
          </p:cNvPr>
          <p:cNvSpPr txBox="1"/>
          <p:nvPr/>
        </p:nvSpPr>
        <p:spPr>
          <a:xfrm>
            <a:off x="126850" y="3143386"/>
            <a:ext cx="42419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Many changes compared to </a:t>
            </a:r>
            <a:r>
              <a:rPr lang="en-US" sz="2000" dirty="0" err="1">
                <a:solidFill>
                  <a:srgbClr val="C00000"/>
                </a:solidFill>
              </a:rPr>
              <a:t>Pyxaid</a:t>
            </a:r>
            <a:r>
              <a:rPr lang="en-US" sz="2000" dirty="0">
                <a:solidFill>
                  <a:srgbClr val="C00000"/>
                </a:solidFill>
              </a:rPr>
              <a:t> – a lot of correctness issues fixed, more reliable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Nearly all the projects in my lab use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There is a growing number of users who use it – </a:t>
            </a:r>
            <a:r>
              <a:rPr lang="en-US" sz="2000" dirty="0">
                <a:solidFill>
                  <a:srgbClr val="008000"/>
                </a:solidFill>
              </a:rPr>
              <a:t>that’s another reason to host this event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14C5A-D537-2933-6847-157A0D282754}"/>
              </a:ext>
            </a:extLst>
          </p:cNvPr>
          <p:cNvSpPr txBox="1"/>
          <p:nvPr/>
        </p:nvSpPr>
        <p:spPr>
          <a:xfrm>
            <a:off x="568960" y="1410408"/>
            <a:ext cx="265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key “software” papers</a:t>
            </a:r>
          </a:p>
        </p:txBody>
      </p:sp>
    </p:spTree>
    <p:extLst>
      <p:ext uri="{BB962C8B-B14F-4D97-AF65-F5344CB8AC3E}">
        <p14:creationId xmlns:p14="http://schemas.microsoft.com/office/powerpoint/2010/main" val="28409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5BB4A-039F-96BE-CDD8-630509E34FA5}"/>
              </a:ext>
            </a:extLst>
          </p:cNvPr>
          <p:cNvSpPr txBox="1"/>
          <p:nvPr/>
        </p:nvSpPr>
        <p:spPr>
          <a:xfrm>
            <a:off x="3381376" y="103693"/>
            <a:ext cx="478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Some papers that use Libra</a:t>
            </a:r>
          </a:p>
        </p:txBody>
      </p:sp>
      <p:pic>
        <p:nvPicPr>
          <p:cNvPr id="5" name="Picture 7" descr="Image result for ub logo">
            <a:extLst>
              <a:ext uri="{FF2B5EF4-FFF2-40B4-BE49-F238E27FC236}">
                <a16:creationId xmlns:a16="http://schemas.microsoft.com/office/drawing/2014/main" id="{DE51E2DB-B4B3-89AF-A396-36F32E3E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EE118A-29BE-F69A-BF11-DD756C47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8" y="818432"/>
            <a:ext cx="5426324" cy="1227621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EF21BD72-65F3-53CC-18E2-324809BF6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80" y="1168046"/>
            <a:ext cx="2625090" cy="157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9404C7-F48D-54AE-7358-5C51E1485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8" y="2888932"/>
            <a:ext cx="4129066" cy="1988580"/>
          </a:xfrm>
          <a:prstGeom prst="rect">
            <a:avLst/>
          </a:prstGeom>
        </p:spPr>
      </p:pic>
      <p:pic>
        <p:nvPicPr>
          <p:cNvPr id="11" name="Picture 10" descr="A collage of different colored graphs&#10;&#10;Description automatically generated">
            <a:extLst>
              <a:ext uri="{FF2B5EF4-FFF2-40B4-BE49-F238E27FC236}">
                <a16:creationId xmlns:a16="http://schemas.microsoft.com/office/drawing/2014/main" id="{BE2EA152-7542-80BE-AAA4-8E5F701F7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39" y="4580269"/>
            <a:ext cx="3092674" cy="21030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563C72-855F-8E09-14CF-591A80D3E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670" y="3376776"/>
            <a:ext cx="5690050" cy="1388021"/>
          </a:xfrm>
          <a:prstGeom prst="rect">
            <a:avLst/>
          </a:prstGeom>
        </p:spPr>
      </p:pic>
      <p:pic>
        <p:nvPicPr>
          <p:cNvPr id="15" name="Picture 14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D07A74E0-C038-2014-2587-E0A4301FD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16" y="4156959"/>
            <a:ext cx="3925570" cy="16330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28BF66-8B04-ABB0-894F-E70BC9F1CE30}"/>
              </a:ext>
            </a:extLst>
          </p:cNvPr>
          <p:cNvSpPr txBox="1"/>
          <p:nvPr/>
        </p:nvSpPr>
        <p:spPr>
          <a:xfrm>
            <a:off x="6413924" y="5859895"/>
            <a:ext cx="40942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 many works in my group </a:t>
            </a:r>
          </a:p>
          <a:p>
            <a:r>
              <a:rPr lang="en-US" sz="2800" dirty="0"/>
              <a:t>+ upcoming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E42D4-325C-E795-76F8-B25123E6B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391" y="614309"/>
            <a:ext cx="4687295" cy="1830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704B69-5129-2992-FE20-A90B749408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379" y="2080083"/>
            <a:ext cx="3645873" cy="12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656" y="96568"/>
            <a:ext cx="7915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Objectives of this Workshop/Summer School</a:t>
            </a:r>
          </a:p>
        </p:txBody>
      </p:sp>
      <p:pic>
        <p:nvPicPr>
          <p:cNvPr id="5" name="Picture 6" descr="Image result for ns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2" y="1130507"/>
            <a:ext cx="1575708" cy="15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97272" y="1130507"/>
            <a:ext cx="796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“Elements: Libra: The Modular Software for Nonadiabatic and Quantum Dynamics”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7272" y="1891713"/>
            <a:ext cx="7515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 new functionality in the Libra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8000"/>
                </a:solidFill>
              </a:rPr>
              <a:t>Train users/developers &amp; facilitate the adoption by the community (this workshop)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Visitations for the collaborators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2472" y="5753978"/>
            <a:ext cx="7693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Overarching goal</a:t>
            </a:r>
            <a:r>
              <a:rPr lang="en-US" sz="2400" dirty="0"/>
              <a:t>: become the code’s </a:t>
            </a:r>
            <a:r>
              <a:rPr lang="en-US" sz="2400" dirty="0">
                <a:solidFill>
                  <a:srgbClr val="0000FF"/>
                </a:solidFill>
              </a:rPr>
              <a:t>user</a:t>
            </a:r>
            <a:r>
              <a:rPr lang="en-US" sz="2400" dirty="0"/>
              <a:t> and/or </a:t>
            </a:r>
            <a:r>
              <a:rPr lang="en-US" sz="2400" dirty="0">
                <a:solidFill>
                  <a:srgbClr val="FF0000"/>
                </a:solidFill>
              </a:rPr>
              <a:t>developer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6658" y="3476642"/>
            <a:ext cx="9594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Objectives</a:t>
            </a:r>
            <a:r>
              <a:rPr lang="en-US" sz="2400" dirty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 what is available, the best practices, known pitfalls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 to conduct atomistic and model calculations (theory and practice)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 internals, so that you could potentially contribute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0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265" y="1640775"/>
            <a:ext cx="111798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broadly available (mutually advertise)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 listed on the developers/contributors lists, get credentials, get citations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Make your methods compatible with other methods, enable easier interfacing – this facilitates new methods developments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other methods/functions/data types available in the same code – learn once then swim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advantage of improvements of other parts of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Mutually ensure the best standards and facilitate bug discovery/testing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224656" y="145481"/>
            <a:ext cx="347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Why to contribute?</a:t>
            </a:r>
          </a:p>
        </p:txBody>
      </p:sp>
      <p:pic>
        <p:nvPicPr>
          <p:cNvPr id="6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9296" y="95210"/>
            <a:ext cx="3580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How to contribute?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" y="1196662"/>
            <a:ext cx="5924550" cy="2096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795" y="3731371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https://github.com/amber-jain-group-iitb/heom_amber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795" y="4305300"/>
            <a:ext cx="58134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Before: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hard-coded inputs (recompile for all parameters)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Fortran into executable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rgbClr val="0000FF"/>
                </a:solidFill>
              </a:rPr>
              <a:t>After: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General-purpose code, any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Python/C++, integrate with the plotting scripts,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13283"/>
            <a:ext cx="5580529" cy="3870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5481" y="5490332"/>
            <a:ext cx="4950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pull-request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an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start a discussion (haven’t tried yet)</a:t>
            </a:r>
          </a:p>
        </p:txBody>
      </p:sp>
    </p:spTree>
    <p:extLst>
      <p:ext uri="{BB962C8B-B14F-4D97-AF65-F5344CB8AC3E}">
        <p14:creationId xmlns:p14="http://schemas.microsoft.com/office/powerpoint/2010/main" val="362912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1800</Words>
  <Application>Microsoft Office PowerPoint</Application>
  <PresentationFormat>Widescreen</PresentationFormat>
  <Paragraphs>206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Monaco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86</cp:revision>
  <dcterms:created xsi:type="dcterms:W3CDTF">2021-12-20T14:51:30Z</dcterms:created>
  <dcterms:modified xsi:type="dcterms:W3CDTF">2024-07-06T21:12:58Z</dcterms:modified>
</cp:coreProperties>
</file>